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4" r:id="rId9"/>
    <p:sldId id="263" r:id="rId10"/>
    <p:sldId id="264" r:id="rId11"/>
    <p:sldId id="265" r:id="rId12"/>
    <p:sldId id="275" r:id="rId13"/>
    <p:sldId id="266" r:id="rId14"/>
    <p:sldId id="273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embeddedFontLst>
    <p:embeddedFont>
      <p:font typeface="Inter" panose="020B0604020202020204" charset="0"/>
      <p:regular r:id="rId21"/>
      <p:bold r:id="rId22"/>
      <p:italic r:id="rId23"/>
      <p:boldItalic r:id="rId24"/>
    </p:embeddedFont>
    <p:embeddedFont>
      <p:font typeface="Inter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C4E"/>
    <a:srgbClr val="00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95" autoAdjust="0"/>
  </p:normalViewPr>
  <p:slideViewPr>
    <p:cSldViewPr snapToGrid="0">
      <p:cViewPr varScale="1">
        <p:scale>
          <a:sx n="96" d="100"/>
          <a:sy n="96" d="100"/>
        </p:scale>
        <p:origin x="1500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311.nyc.go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thumb/c/ca/Seal_of_New_York.svg/340px-Seal_of_New_York.svg.png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1fa352f9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1fa352f9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7b87ff0c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d7b87ff0c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IRYNA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7b87ff0cd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7b87ff0cd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IRYNA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615C2234-D75C-EAA0-897D-B06575D5C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7b87ff0cd_2_15:notes">
            <a:extLst>
              <a:ext uri="{FF2B5EF4-FFF2-40B4-BE49-F238E27FC236}">
                <a16:creationId xmlns:a16="http://schemas.microsoft.com/office/drawing/2014/main" id="{317F708F-672A-6392-E6EC-043C7BCA90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7b87ff0cd_2_15:notes">
            <a:extLst>
              <a:ext uri="{FF2B5EF4-FFF2-40B4-BE49-F238E27FC236}">
                <a16:creationId xmlns:a16="http://schemas.microsoft.com/office/drawing/2014/main" id="{8AE7E316-0466-6228-16DF-2C693F29F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IRYNA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335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1fa352f9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1fa352f9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NED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>
          <a:extLst>
            <a:ext uri="{FF2B5EF4-FFF2-40B4-BE49-F238E27FC236}">
              <a16:creationId xmlns:a16="http://schemas.microsoft.com/office/drawing/2014/main" id="{6553F104-8AF3-F363-C4B9-FBAC7A77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1fa352f98_1_58:notes">
            <a:extLst>
              <a:ext uri="{FF2B5EF4-FFF2-40B4-BE49-F238E27FC236}">
                <a16:creationId xmlns:a16="http://schemas.microsoft.com/office/drawing/2014/main" id="{FDCB1158-391A-79A0-9C6B-A2238EC057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1fa352f98_1_58:notes">
            <a:extLst>
              <a:ext uri="{FF2B5EF4-FFF2-40B4-BE49-F238E27FC236}">
                <a16:creationId xmlns:a16="http://schemas.microsoft.com/office/drawing/2014/main" id="{3A56DC6C-B269-FBBA-F67E-44D5C57007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NED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5603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1fa352f98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1fa352f98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NED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 b="1" dirty="0">
                <a:solidFill>
                  <a:srgbClr val="595959"/>
                </a:solidFill>
                <a:highlight>
                  <a:schemeClr val="lt2"/>
                </a:highlight>
              </a:rPr>
              <a:t>Automate &amp; streamline </a:t>
            </a:r>
            <a:r>
              <a:rPr lang="fr" sz="1600" dirty="0">
                <a:solidFill>
                  <a:srgbClr val="595959"/>
                </a:solidFill>
                <a:highlight>
                  <a:schemeClr val="lt2"/>
                </a:highlight>
              </a:rPr>
              <a:t>processing of common complaints</a:t>
            </a: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 b="1" dirty="0">
                <a:solidFill>
                  <a:srgbClr val="595959"/>
                </a:solidFill>
                <a:highlight>
                  <a:schemeClr val="lt2"/>
                </a:highlight>
              </a:rPr>
              <a:t>Improve inter-agency collaboration </a:t>
            </a:r>
            <a:r>
              <a:rPr lang="fr" sz="1600" dirty="0">
                <a:solidFill>
                  <a:srgbClr val="595959"/>
                </a:solidFill>
                <a:highlight>
                  <a:schemeClr val="lt2"/>
                </a:highlight>
              </a:rPr>
              <a:t>for complex cases (e.g. inspections, repairs)</a:t>
            </a: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 b="1" dirty="0">
                <a:solidFill>
                  <a:srgbClr val="595959"/>
                </a:solidFill>
                <a:highlight>
                  <a:schemeClr val="lt2"/>
                </a:highlight>
              </a:rPr>
              <a:t>Prioritise timely, high-quality interventions</a:t>
            </a:r>
            <a:r>
              <a:rPr lang="fr" sz="1600" dirty="0">
                <a:solidFill>
                  <a:srgbClr val="595959"/>
                </a:solidFill>
                <a:highlight>
                  <a:schemeClr val="lt2"/>
                </a:highlight>
              </a:rPr>
              <a:t> over ultra-rapid resolutions</a:t>
            </a: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 b="1" dirty="0">
                <a:solidFill>
                  <a:srgbClr val="595959"/>
                </a:solidFill>
                <a:highlight>
                  <a:schemeClr val="lt2"/>
                </a:highlight>
              </a:rPr>
              <a:t>Strengthen follow-up mechanisms</a:t>
            </a:r>
            <a:r>
              <a:rPr lang="fr" sz="1600" dirty="0">
                <a:solidFill>
                  <a:srgbClr val="595959"/>
                </a:solidFill>
                <a:highlight>
                  <a:schemeClr val="lt2"/>
                </a:highlight>
              </a:rPr>
              <a:t> to prevent repeated complaints</a:t>
            </a: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595959"/>
              </a:solidFill>
              <a:highlight>
                <a:schemeClr val="lt2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fr" sz="1600" b="1" dirty="0">
                <a:solidFill>
                  <a:srgbClr val="595959"/>
                </a:solidFill>
                <a:highlight>
                  <a:schemeClr val="lt2"/>
                </a:highlight>
              </a:rPr>
              <a:t>Improve data logging practices</a:t>
            </a:r>
            <a:r>
              <a:rPr lang="fr" sz="1600" dirty="0">
                <a:solidFill>
                  <a:srgbClr val="595959"/>
                </a:solidFill>
                <a:highlight>
                  <a:schemeClr val="lt2"/>
                </a:highlight>
              </a:rPr>
              <a:t> to avoid “negative” response times and other errors.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7b87ff0c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7b87ff0c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NED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1fa352f98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1fa352f98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1fa352f98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1fa352f98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7b87ff0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7b87ff0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source: </a:t>
            </a:r>
            <a:r>
              <a:rPr lang="fr" u="sng">
                <a:solidFill>
                  <a:schemeClr val="hlink"/>
                </a:solidFill>
                <a:hlinkClick r:id="rId3"/>
              </a:rPr>
              <a:t>Home  · NYC311</a:t>
            </a:r>
            <a:r>
              <a:rPr lang="fr"/>
              <a:t> (screenshot)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Exemples des choses que 311 vous permet de faire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faire réparer un nid-de-poule dans votre quartier,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faire remettre le chauffage dans votre appartement,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obtenir un remboursement pour une amende de stationnement payée en trop,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… ou bien encore!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DAVID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7b87ff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7b87ff0c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Image source: Wikimedia commons (</a:t>
            </a:r>
            <a:r>
              <a:rPr lang="fr" u="sng">
                <a:solidFill>
                  <a:schemeClr val="hlink"/>
                </a:solidFill>
                <a:hlinkClick r:id="rId3"/>
              </a:rPr>
              <a:t>340px-Seal_of_New_York.svg.png (340×340)</a:t>
            </a:r>
            <a:r>
              <a:rPr lang="fr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DAVID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1fa352f9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21fa352f9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DAVID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54e1c76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254e1c76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595959"/>
                </a:solidFill>
              </a:rPr>
              <a:t>DAVID</a:t>
            </a:r>
            <a:endParaRPr sz="13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595959"/>
                </a:solidFill>
              </a:rPr>
              <a:t>Requête effectuée sur la base de données NYC Open Data pour récupérer uniquement les enregistrements de 2023 et extraction au format CSV</a:t>
            </a:r>
            <a:br>
              <a:rPr lang="fr" sz="1300">
                <a:solidFill>
                  <a:srgbClr val="595959"/>
                </a:solidFill>
              </a:rPr>
            </a:br>
            <a:r>
              <a:rPr lang="fr" sz="1300">
                <a:solidFill>
                  <a:srgbClr val="595959"/>
                </a:solidFill>
              </a:rPr>
              <a:t>Travail effectué dans Visual Studio Code en Python (bibliothèque pandas)</a:t>
            </a:r>
            <a:endParaRPr sz="13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595959"/>
                </a:solidFill>
              </a:rPr>
              <a:t>Étapes réalisées :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Standardisation des en-têtes et des valeurs des colonnes (texte, date/heure, coordonnées)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Remplissage des valeurs manquantes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Création de colonnes supplémentaires pour l'analyse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Suppression des colonnes inutiles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Nettoyage des données catégorielles (suppression des doublons, correction des fautes de frappe, regroupement des valeurs similaires)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Conversion des colonnes catégorielles au format « catégorie »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Séparation en 3 ensembles de données pour l’EDA (analyse exploratoire des données) et le ML (apprentissage automatique) :</a:t>
            </a:r>
            <a:br>
              <a:rPr lang="fr" sz="1300">
                <a:solidFill>
                  <a:srgbClr val="595959"/>
                </a:solidFill>
              </a:rPr>
            </a:br>
            <a:r>
              <a:rPr lang="fr" sz="1300">
                <a:solidFill>
                  <a:srgbClr val="595959"/>
                </a:solidFill>
              </a:rPr>
              <a:t>→ 1) toutes les demandes, 2) uniquement les temps de réponse positifs, 3) uniquement les temps de réponse négatifs</a:t>
            </a:r>
            <a:endParaRPr sz="1300">
              <a:solidFill>
                <a:srgbClr val="59595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300">
                <a:solidFill>
                  <a:srgbClr val="595959"/>
                </a:solidFill>
              </a:rPr>
              <a:t>Exportation au format CSV</a:t>
            </a:r>
            <a:endParaRPr sz="13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393EE0AF-D5F6-AE14-7F3F-24F837532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7b87ff0cd_2_66:notes">
            <a:extLst>
              <a:ext uri="{FF2B5EF4-FFF2-40B4-BE49-F238E27FC236}">
                <a16:creationId xmlns:a16="http://schemas.microsoft.com/office/drawing/2014/main" id="{B16985D5-B8CB-4DBF-1461-AA87745E3B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7b87ff0cd_2_66:notes">
            <a:extLst>
              <a:ext uri="{FF2B5EF4-FFF2-40B4-BE49-F238E27FC236}">
                <a16:creationId xmlns:a16="http://schemas.microsoft.com/office/drawing/2014/main" id="{CC1E0E78-5A36-6523-3462-AFA4DF74A0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IRYNA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4444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1fa352f9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1fa352f9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IRYNA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8313BCB-CF19-57F5-CE2A-B842E5A55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1fa352f98_1_49:notes">
            <a:extLst>
              <a:ext uri="{FF2B5EF4-FFF2-40B4-BE49-F238E27FC236}">
                <a16:creationId xmlns:a16="http://schemas.microsoft.com/office/drawing/2014/main" id="{2AEB9000-6E40-18E4-C91C-0E0B502B8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1fa352f98_1_49:notes">
            <a:extLst>
              <a:ext uri="{FF2B5EF4-FFF2-40B4-BE49-F238E27FC236}">
                <a16:creationId xmlns:a16="http://schemas.microsoft.com/office/drawing/2014/main" id="{A9518334-2335-E152-27D5-46FEF3FB9C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IRYNA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568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7b87ff0cd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7b87ff0cd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IRYNA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hyperlink" Target="https://portal.311.nyc.gov/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25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2539700" y="1470825"/>
            <a:ext cx="67374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fr" sz="4000" b="1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NYC 311 </a:t>
            </a:r>
            <a:endParaRPr sz="4000"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fr" sz="4000" b="1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Service Requests</a:t>
            </a:r>
            <a:endParaRPr sz="4000"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2543625" y="979125"/>
            <a:ext cx="4659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Data Analysis FullStack - DemoDay #67</a:t>
            </a:r>
            <a:endParaRPr sz="18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723100" y="3245625"/>
            <a:ext cx="32154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fr-FR" sz="1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Ned CHAMBERS</a:t>
            </a:r>
          </a:p>
          <a:p>
            <a:pPr>
              <a:buClr>
                <a:schemeClr val="dk1"/>
              </a:buClr>
              <a:buSzPts val="1100"/>
            </a:pPr>
            <a:r>
              <a:rPr lang="fr-FR" sz="1700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Iryna</a:t>
            </a:r>
            <a:r>
              <a:rPr lang="fr-FR" sz="1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VOROBIOVA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David CHARPENTIER</a:t>
            </a:r>
            <a:endParaRPr sz="1700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16036"/>
          <a:stretch/>
        </p:blipFill>
        <p:spPr>
          <a:xfrm>
            <a:off x="344025" y="209825"/>
            <a:ext cx="1238025" cy="96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4">
            <a:alphaModFix/>
          </a:blip>
          <a:srcRect t="71455"/>
          <a:stretch/>
        </p:blipFill>
        <p:spPr>
          <a:xfrm>
            <a:off x="586066" y="1199196"/>
            <a:ext cx="825851" cy="23991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113700" y="4694575"/>
            <a:ext cx="4659000" cy="4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 #dafs-ft-09, groupe en distanciel</a:t>
            </a:r>
            <a:r>
              <a:rPr lang="fr" sz="10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0" y="-28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1"/>
          <p:cNvSpPr/>
          <p:nvPr/>
        </p:nvSpPr>
        <p:spPr>
          <a:xfrm>
            <a:off x="0" y="-324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13" y="32691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/>
          <p:nvPr/>
        </p:nvSpPr>
        <p:spPr>
          <a:xfrm>
            <a:off x="1034300" y="174900"/>
            <a:ext cx="728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Deliverables</a:t>
            </a:r>
            <a:endParaRPr sz="44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407425" y="1412150"/>
            <a:ext cx="7992600" cy="23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dk2"/>
                </a:solidFill>
              </a:rPr>
              <a:t>2 data products</a:t>
            </a:r>
            <a:r>
              <a:rPr lang="fr" sz="1800" dirty="0">
                <a:solidFill>
                  <a:schemeClr val="dk2"/>
                </a:solidFill>
              </a:rPr>
              <a:t> for the mayor’s team: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fr" sz="1800" dirty="0">
                <a:solidFill>
                  <a:schemeClr val="dk2"/>
                </a:solidFill>
              </a:rPr>
              <a:t>A </a:t>
            </a:r>
            <a:r>
              <a:rPr lang="fr" sz="1800" b="1" dirty="0">
                <a:solidFill>
                  <a:schemeClr val="dk2"/>
                </a:solidFill>
              </a:rPr>
              <a:t>Power BI dashboard</a:t>
            </a:r>
            <a:r>
              <a:rPr lang="fr" sz="1800" dirty="0">
                <a:solidFill>
                  <a:schemeClr val="dk2"/>
                </a:solidFill>
              </a:rPr>
              <a:t>: visual exploration of complaints, response times &amp; hotspots</a:t>
            </a:r>
            <a:endParaRPr sz="1800" dirty="0">
              <a:solidFill>
                <a:schemeClr val="dk2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fr" sz="1800" dirty="0">
                <a:solidFill>
                  <a:schemeClr val="dk2"/>
                </a:solidFill>
              </a:rPr>
              <a:t>A </a:t>
            </a:r>
            <a:r>
              <a:rPr lang="fr" sz="1800" b="1" dirty="0">
                <a:solidFill>
                  <a:schemeClr val="dk2"/>
                </a:solidFill>
              </a:rPr>
              <a:t>predictive Machine Learning model</a:t>
            </a:r>
            <a:r>
              <a:rPr lang="fr" sz="1800" dirty="0">
                <a:solidFill>
                  <a:schemeClr val="dk2"/>
                </a:solidFill>
              </a:rPr>
              <a:t> in Dataiku: flags requests likely to take &gt; 48 hours to process, identifies common predictors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181" name="Google Shape;1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/>
          <p:cNvSpPr/>
          <p:nvPr/>
        </p:nvSpPr>
        <p:spPr>
          <a:xfrm>
            <a:off x="0" y="-28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0" y="-324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13" y="32691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034300" y="174900"/>
            <a:ext cx="728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Power BI dashboard</a:t>
            </a:r>
            <a:endParaRPr sz="44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575" y="1728925"/>
            <a:ext cx="4198025" cy="23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551" y="1728925"/>
            <a:ext cx="4151946" cy="23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>
          <a:extLst>
            <a:ext uri="{FF2B5EF4-FFF2-40B4-BE49-F238E27FC236}">
              <a16:creationId xmlns:a16="http://schemas.microsoft.com/office/drawing/2014/main" id="{FF0AFAA0-8492-DF71-EAE9-94E4F1268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>
            <a:extLst>
              <a:ext uri="{FF2B5EF4-FFF2-40B4-BE49-F238E27FC236}">
                <a16:creationId xmlns:a16="http://schemas.microsoft.com/office/drawing/2014/main" id="{BD464177-5D80-0E97-2649-62C63726EC97}"/>
              </a:ext>
            </a:extLst>
          </p:cNvPr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2">
            <a:extLst>
              <a:ext uri="{FF2B5EF4-FFF2-40B4-BE49-F238E27FC236}">
                <a16:creationId xmlns:a16="http://schemas.microsoft.com/office/drawing/2014/main" id="{B6635E00-F382-F4EF-4AE5-CF3F103380B5}"/>
              </a:ext>
            </a:extLst>
          </p:cNvPr>
          <p:cNvSpPr/>
          <p:nvPr/>
        </p:nvSpPr>
        <p:spPr>
          <a:xfrm>
            <a:off x="0" y="-28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2">
            <a:extLst>
              <a:ext uri="{FF2B5EF4-FFF2-40B4-BE49-F238E27FC236}">
                <a16:creationId xmlns:a16="http://schemas.microsoft.com/office/drawing/2014/main" id="{75E9A948-2684-3629-BF9B-38D5BDFEA76D}"/>
              </a:ext>
            </a:extLst>
          </p:cNvPr>
          <p:cNvSpPr/>
          <p:nvPr/>
        </p:nvSpPr>
        <p:spPr>
          <a:xfrm>
            <a:off x="0" y="-324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2">
            <a:extLst>
              <a:ext uri="{FF2B5EF4-FFF2-40B4-BE49-F238E27FC236}">
                <a16:creationId xmlns:a16="http://schemas.microsoft.com/office/drawing/2014/main" id="{14786C0E-0E4E-DB97-9F03-FFF6C6363B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13" y="32691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>
            <a:extLst>
              <a:ext uri="{FF2B5EF4-FFF2-40B4-BE49-F238E27FC236}">
                <a16:creationId xmlns:a16="http://schemas.microsoft.com/office/drawing/2014/main" id="{A05562FB-89FF-9EF6-A548-377CDC178804}"/>
              </a:ext>
            </a:extLst>
          </p:cNvPr>
          <p:cNvSpPr txBox="1"/>
          <p:nvPr/>
        </p:nvSpPr>
        <p:spPr>
          <a:xfrm>
            <a:off x="1034300" y="174900"/>
            <a:ext cx="728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Dashboard demo</a:t>
            </a:r>
            <a:endParaRPr sz="44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92" name="Google Shape;192;p22">
            <a:extLst>
              <a:ext uri="{FF2B5EF4-FFF2-40B4-BE49-F238E27FC236}">
                <a16:creationId xmlns:a16="http://schemas.microsoft.com/office/drawing/2014/main" id="{FF8ECC03-3789-7977-DE44-A81B8BE560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AC09F6E1-1AD4-BB94-6CB5-D43F7E559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344" y="1409800"/>
            <a:ext cx="5959312" cy="33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7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0" y="-28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0" y="-324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13" y="32691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1034300" y="174900"/>
            <a:ext cx="728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Machine Learning</a:t>
            </a:r>
            <a:endParaRPr sz="44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99200" y="1430375"/>
            <a:ext cx="62031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dk2"/>
                </a:solidFill>
              </a:rPr>
              <a:t>Logistic Regression</a:t>
            </a:r>
            <a:r>
              <a:rPr lang="fr" sz="1800">
                <a:solidFill>
                  <a:schemeClr val="dk2"/>
                </a:solidFill>
              </a:rPr>
              <a:t> model (ROC AUC 0.952)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</a:rPr>
              <a:t>→ predicts if request takes longer than 48 hours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00" y="2210675"/>
            <a:ext cx="5860122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>
          <a:extLst>
            <a:ext uri="{FF2B5EF4-FFF2-40B4-BE49-F238E27FC236}">
              <a16:creationId xmlns:a16="http://schemas.microsoft.com/office/drawing/2014/main" id="{FAADAB3E-FCDB-BEDC-6790-9CB8A8390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>
            <a:extLst>
              <a:ext uri="{FF2B5EF4-FFF2-40B4-BE49-F238E27FC236}">
                <a16:creationId xmlns:a16="http://schemas.microsoft.com/office/drawing/2014/main" id="{A0CFCD17-D8C3-7FF3-DA95-3E54F4FF37E3}"/>
              </a:ext>
            </a:extLst>
          </p:cNvPr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>
            <a:extLst>
              <a:ext uri="{FF2B5EF4-FFF2-40B4-BE49-F238E27FC236}">
                <a16:creationId xmlns:a16="http://schemas.microsoft.com/office/drawing/2014/main" id="{2B3E9594-7958-5A53-36B3-FF48D582D04A}"/>
              </a:ext>
            </a:extLst>
          </p:cNvPr>
          <p:cNvSpPr/>
          <p:nvPr/>
        </p:nvSpPr>
        <p:spPr>
          <a:xfrm>
            <a:off x="0" y="-28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>
            <a:extLst>
              <a:ext uri="{FF2B5EF4-FFF2-40B4-BE49-F238E27FC236}">
                <a16:creationId xmlns:a16="http://schemas.microsoft.com/office/drawing/2014/main" id="{A34C1A5B-F96C-9C76-9BD1-782477C34730}"/>
              </a:ext>
            </a:extLst>
          </p:cNvPr>
          <p:cNvSpPr/>
          <p:nvPr/>
        </p:nvSpPr>
        <p:spPr>
          <a:xfrm>
            <a:off x="0" y="-3242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3">
            <a:extLst>
              <a:ext uri="{FF2B5EF4-FFF2-40B4-BE49-F238E27FC236}">
                <a16:creationId xmlns:a16="http://schemas.microsoft.com/office/drawing/2014/main" id="{B298A178-1806-E87C-C6D7-FE9D26C5C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7413" y="32691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550F69BC-BDB6-34D1-4B13-6F310497EE38}"/>
              </a:ext>
            </a:extLst>
          </p:cNvPr>
          <p:cNvSpPr txBox="1"/>
          <p:nvPr/>
        </p:nvSpPr>
        <p:spPr>
          <a:xfrm>
            <a:off x="1034300" y="174900"/>
            <a:ext cx="728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Feature importance</a:t>
            </a:r>
            <a:endParaRPr sz="44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03" name="Google Shape;203;p23">
            <a:extLst>
              <a:ext uri="{FF2B5EF4-FFF2-40B4-BE49-F238E27FC236}">
                <a16:creationId xmlns:a16="http://schemas.microsoft.com/office/drawing/2014/main" id="{D0191397-9735-74F7-1746-C440170803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380" t="32953" r="30033" b="38630"/>
          <a:stretch/>
        </p:blipFill>
        <p:spPr>
          <a:xfrm>
            <a:off x="407413" y="1825787"/>
            <a:ext cx="8065045" cy="283742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>
            <a:extLst>
              <a:ext uri="{FF2B5EF4-FFF2-40B4-BE49-F238E27FC236}">
                <a16:creationId xmlns:a16="http://schemas.microsoft.com/office/drawing/2014/main" id="{19CD7859-EC74-42B5-C66B-FB6582903B03}"/>
              </a:ext>
            </a:extLst>
          </p:cNvPr>
          <p:cNvSpPr txBox="1"/>
          <p:nvPr/>
        </p:nvSpPr>
        <p:spPr>
          <a:xfrm>
            <a:off x="830313" y="1439400"/>
            <a:ext cx="5337900" cy="503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 dirty="0">
                <a:solidFill>
                  <a:schemeClr val="dk2"/>
                </a:solidFill>
              </a:rPr>
              <a:t>Predictors of longer response times:</a:t>
            </a:r>
            <a:endParaRPr dirty="0"/>
          </a:p>
        </p:txBody>
      </p:sp>
      <p:sp>
        <p:nvSpPr>
          <p:cNvPr id="207" name="Google Shape;207;p23">
            <a:extLst>
              <a:ext uri="{FF2B5EF4-FFF2-40B4-BE49-F238E27FC236}">
                <a16:creationId xmlns:a16="http://schemas.microsoft.com/office/drawing/2014/main" id="{BF56824A-5C41-4DE2-CF64-6CA6F3B68D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48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412925" y="1536175"/>
            <a:ext cx="8575200" cy="31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 dirty="0">
                <a:solidFill>
                  <a:schemeClr val="dk2"/>
                </a:solidFill>
                <a:highlight>
                  <a:srgbClr val="F3F3F3"/>
                </a:highlight>
              </a:rPr>
              <a:t>Automate &amp; streamline</a:t>
            </a: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 dirty="0">
                <a:solidFill>
                  <a:schemeClr val="dk2"/>
                </a:solidFill>
                <a:highlight>
                  <a:srgbClr val="F3F3F3"/>
                </a:highlight>
              </a:rPr>
              <a:t>Improve inter-agency collaboration</a:t>
            </a: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 dirty="0">
                <a:solidFill>
                  <a:schemeClr val="dk2"/>
                </a:solidFill>
                <a:highlight>
                  <a:srgbClr val="F3F3F3"/>
                </a:highlight>
              </a:rPr>
              <a:t>Prioritise timely, high-quality interventions</a:t>
            </a: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 dirty="0">
                <a:solidFill>
                  <a:schemeClr val="dk2"/>
                </a:solidFill>
                <a:highlight>
                  <a:srgbClr val="F3F3F3"/>
                </a:highlight>
              </a:rPr>
              <a:t>Strengthen follow-up mechanisms</a:t>
            </a: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 dirty="0">
                <a:solidFill>
                  <a:schemeClr val="dk2"/>
                </a:solidFill>
                <a:highlight>
                  <a:srgbClr val="F3F3F3"/>
                </a:highlight>
              </a:rPr>
              <a:t>Improve data logging practices</a:t>
            </a: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5500" y="-1777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13" y="34156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2222350" y="265275"/>
            <a:ext cx="55374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Recommendations</a:t>
            </a:r>
            <a:endParaRPr sz="44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1874875" y="1599075"/>
            <a:ext cx="5833800" cy="31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>
                <a:solidFill>
                  <a:schemeClr val="dk2"/>
                </a:solidFill>
                <a:highlight>
                  <a:srgbClr val="F3F3F3"/>
                </a:highlight>
              </a:rPr>
              <a:t>Invest in licenses for Power BI &amp; Dataiku </a:t>
            </a:r>
            <a:r>
              <a:rPr lang="fr" sz="1600">
                <a:solidFill>
                  <a:schemeClr val="dk2"/>
                </a:solidFill>
                <a:highlight>
                  <a:srgbClr val="F3F3F3"/>
                </a:highlight>
              </a:rPr>
              <a:t>for deployment of dashboard &amp; ML model</a:t>
            </a:r>
            <a:endParaRPr sz="160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 b="1">
                <a:solidFill>
                  <a:schemeClr val="dk2"/>
                </a:solidFill>
                <a:highlight>
                  <a:srgbClr val="F3F3F3"/>
                </a:highlight>
              </a:rPr>
              <a:t>Establish a real-time data pipeline</a:t>
            </a:r>
            <a:r>
              <a:rPr lang="fr" sz="1600">
                <a:solidFill>
                  <a:schemeClr val="dk2"/>
                </a:solidFill>
                <a:highlight>
                  <a:srgbClr val="F3F3F3"/>
                </a:highlight>
              </a:rPr>
              <a:t> to continuously update dashboard &amp; model</a:t>
            </a:r>
            <a:endParaRPr sz="160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fr" sz="1600">
                <a:solidFill>
                  <a:schemeClr val="dk2"/>
                </a:solidFill>
                <a:highlight>
                  <a:srgbClr val="F3F3F3"/>
                </a:highlight>
              </a:rPr>
              <a:t> </a:t>
            </a:r>
            <a:r>
              <a:rPr lang="fr" sz="1600" b="1">
                <a:solidFill>
                  <a:schemeClr val="dk2"/>
                </a:solidFill>
                <a:highlight>
                  <a:srgbClr val="F3F3F3"/>
                </a:highlight>
              </a:rPr>
              <a:t>Incorporate user feedback</a:t>
            </a:r>
            <a:r>
              <a:rPr lang="fr" sz="1600">
                <a:solidFill>
                  <a:schemeClr val="dk2"/>
                </a:solidFill>
                <a:highlight>
                  <a:srgbClr val="F3F3F3"/>
                </a:highlight>
              </a:rPr>
              <a:t> from NYC agencies and public users</a:t>
            </a:r>
            <a:endParaRPr sz="1600">
              <a:solidFill>
                <a:schemeClr val="dk2"/>
              </a:solidFill>
              <a:highlight>
                <a:srgbClr val="F3F3F3"/>
              </a:highlight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5500" y="-17775"/>
            <a:ext cx="9144000" cy="12645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13" y="34156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2222350" y="265275"/>
            <a:ext cx="52608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Follow-up actions</a:t>
            </a:r>
            <a:endParaRPr sz="44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425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ubTitle" idx="1"/>
          </p:nvPr>
        </p:nvSpPr>
        <p:spPr>
          <a:xfrm>
            <a:off x="185925" y="1523200"/>
            <a:ext cx="85206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fr" sz="50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 you </a:t>
            </a:r>
            <a:endParaRPr sz="50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500" b="1">
                <a:solidFill>
                  <a:srgbClr val="3FDAD2"/>
                </a:solidFill>
                <a:latin typeface="Inter"/>
                <a:ea typeface="Inter"/>
                <a:cs typeface="Inter"/>
                <a:sym typeface="Inter"/>
              </a:rPr>
              <a:t>for your attention!</a:t>
            </a:r>
            <a:endParaRPr sz="3500"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3500" b="1">
              <a:solidFill>
                <a:srgbClr val="3FDAD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-30750" y="4892100"/>
            <a:ext cx="92055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16036"/>
          <a:stretch/>
        </p:blipFill>
        <p:spPr>
          <a:xfrm>
            <a:off x="344025" y="209825"/>
            <a:ext cx="1238025" cy="967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 t="71455"/>
          <a:stretch/>
        </p:blipFill>
        <p:spPr>
          <a:xfrm>
            <a:off x="610816" y="1230396"/>
            <a:ext cx="825851" cy="23991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1437450" y="2056325"/>
            <a:ext cx="6269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Any questions?</a:t>
            </a:r>
            <a:endParaRPr sz="52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630" y="532025"/>
            <a:ext cx="918820" cy="9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5500" y="-17775"/>
            <a:ext cx="9144000" cy="8493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13" y="11296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230713" y="-39050"/>
            <a:ext cx="7347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9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Summary</a:t>
            </a:r>
            <a:endParaRPr sz="39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12925" y="1617450"/>
            <a:ext cx="6374700" cy="22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2400"/>
              <a:buAutoNum type="arabicPeriod"/>
            </a:pPr>
            <a:r>
              <a:rPr lang="fr" sz="2400">
                <a:solidFill>
                  <a:srgbClr val="0E3449"/>
                </a:solidFill>
              </a:rPr>
              <a:t>Context</a:t>
            </a:r>
            <a:endParaRPr sz="2400">
              <a:solidFill>
                <a:srgbClr val="0E3449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2400"/>
              <a:buAutoNum type="arabicPeriod"/>
            </a:pPr>
            <a:r>
              <a:rPr lang="fr" sz="2400">
                <a:solidFill>
                  <a:srgbClr val="0E3449"/>
                </a:solidFill>
              </a:rPr>
              <a:t>Dataset</a:t>
            </a:r>
            <a:endParaRPr sz="2400">
              <a:solidFill>
                <a:srgbClr val="0E3449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2400"/>
              <a:buAutoNum type="arabicPeriod"/>
            </a:pPr>
            <a:r>
              <a:rPr lang="fr" sz="2400">
                <a:solidFill>
                  <a:srgbClr val="0E3449"/>
                </a:solidFill>
              </a:rPr>
              <a:t>Data preparation</a:t>
            </a:r>
            <a:endParaRPr sz="2400">
              <a:solidFill>
                <a:srgbClr val="0E3449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2400"/>
              <a:buAutoNum type="arabicPeriod"/>
            </a:pPr>
            <a:r>
              <a:rPr lang="fr" sz="2400">
                <a:solidFill>
                  <a:srgbClr val="0E3449"/>
                </a:solidFill>
              </a:rPr>
              <a:t>Insights (Python, Power BI, Dataiku)</a:t>
            </a:r>
            <a:endParaRPr sz="2400">
              <a:solidFill>
                <a:srgbClr val="0E3449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2400"/>
              <a:buAutoNum type="arabicPeriod"/>
            </a:pPr>
            <a:r>
              <a:rPr lang="fr" sz="2400">
                <a:solidFill>
                  <a:srgbClr val="0E3449"/>
                </a:solidFill>
              </a:rPr>
              <a:t>Conclusion</a:t>
            </a:r>
            <a:endParaRPr sz="2400">
              <a:solidFill>
                <a:srgbClr val="0E3449"/>
              </a:solidFill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5250" y="2097875"/>
            <a:ext cx="1181575" cy="1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450" y="3407000"/>
            <a:ext cx="1181575" cy="11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7836" y="1154699"/>
            <a:ext cx="943175" cy="9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62025" y="4892025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861300" y="275550"/>
            <a:ext cx="6810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 : NYC mayoral elections 2025</a:t>
            </a:r>
            <a:endParaRPr sz="27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2342450" y="2274104"/>
            <a:ext cx="1194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11700" y="1431575"/>
            <a:ext cx="5193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1500"/>
              <a:buChar char="●"/>
            </a:pPr>
            <a:r>
              <a:rPr lang="fr" sz="1500">
                <a:solidFill>
                  <a:srgbClr val="0E3449"/>
                </a:solidFill>
              </a:rPr>
              <a:t>Current mayor: </a:t>
            </a:r>
            <a:r>
              <a:rPr lang="fr" sz="1500" b="1">
                <a:solidFill>
                  <a:srgbClr val="0E3449"/>
                </a:solidFill>
              </a:rPr>
              <a:t>Eric Adams</a:t>
            </a:r>
            <a:endParaRPr sz="1500" b="1">
              <a:solidFill>
                <a:srgbClr val="0E344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1500"/>
              <a:buChar char="●"/>
            </a:pPr>
            <a:r>
              <a:rPr lang="fr" sz="1500">
                <a:solidFill>
                  <a:srgbClr val="0E3449"/>
                </a:solidFill>
              </a:rPr>
              <a:t>Running for re-election Nov 2025</a:t>
            </a:r>
            <a:endParaRPr sz="1500">
              <a:solidFill>
                <a:srgbClr val="0E3449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E3449"/>
              </a:buClr>
              <a:buSzPts val="1500"/>
              <a:buChar char="●"/>
            </a:pPr>
            <a:r>
              <a:rPr lang="fr" sz="1500">
                <a:solidFill>
                  <a:srgbClr val="0E3449"/>
                </a:solidFill>
              </a:rPr>
              <a:t>Wants to</a:t>
            </a:r>
            <a:r>
              <a:rPr lang="fr" sz="1500" b="1">
                <a:solidFill>
                  <a:srgbClr val="0E3449"/>
                </a:solidFill>
              </a:rPr>
              <a:t> improve public service response times</a:t>
            </a:r>
            <a:endParaRPr sz="1500" b="1">
              <a:solidFill>
                <a:srgbClr val="0E3449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7100" y="1126350"/>
            <a:ext cx="2799575" cy="27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1106225" y="2411650"/>
            <a:ext cx="3759900" cy="14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Election promise:</a:t>
            </a:r>
            <a:endParaRPr sz="17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solidFill>
                  <a:srgbClr val="3C78D8"/>
                </a:solidFill>
                <a:latin typeface="Inter"/>
                <a:ea typeface="Inter"/>
                <a:cs typeface="Inter"/>
                <a:sym typeface="Inter"/>
              </a:rPr>
              <a:t>80%</a:t>
            </a:r>
            <a:r>
              <a:rPr lang="fr" sz="1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 of public service requests resolved in </a:t>
            </a:r>
            <a:r>
              <a:rPr lang="fr" sz="1600" b="1">
                <a:solidFill>
                  <a:srgbClr val="1155CC"/>
                </a:solidFill>
                <a:latin typeface="Inter"/>
                <a:ea typeface="Inter"/>
                <a:cs typeface="Inter"/>
                <a:sym typeface="Inter"/>
              </a:rPr>
              <a:t>under 48 hours</a:t>
            </a:r>
            <a:endParaRPr sz="1600" b="1">
              <a:solidFill>
                <a:srgbClr val="1155C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  <p:grpSp>
        <p:nvGrpSpPr>
          <p:cNvPr id="86" name="Google Shape;86;p15"/>
          <p:cNvGrpSpPr/>
          <p:nvPr/>
        </p:nvGrpSpPr>
        <p:grpSpPr>
          <a:xfrm>
            <a:off x="510250" y="3846389"/>
            <a:ext cx="5676175" cy="877200"/>
            <a:chOff x="510250" y="3922589"/>
            <a:chExt cx="5676175" cy="877200"/>
          </a:xfrm>
        </p:grpSpPr>
        <p:grpSp>
          <p:nvGrpSpPr>
            <p:cNvPr id="87" name="Google Shape;87;p15"/>
            <p:cNvGrpSpPr/>
            <p:nvPr/>
          </p:nvGrpSpPr>
          <p:grpSpPr>
            <a:xfrm>
              <a:off x="510250" y="3922589"/>
              <a:ext cx="5676175" cy="877200"/>
              <a:chOff x="510250" y="3922589"/>
              <a:chExt cx="5676175" cy="877200"/>
            </a:xfrm>
          </p:grpSpPr>
          <p:pic>
            <p:nvPicPr>
              <p:cNvPr id="88" name="Google Shape;88;p1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196744" y="3922589"/>
                <a:ext cx="995338" cy="87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" name="Google Shape;89;p1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02400" y="3922589"/>
                <a:ext cx="995338" cy="877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oogle Shape;90;p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191087" y="3922589"/>
                <a:ext cx="995338" cy="877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15"/>
              <p:cNvSpPr txBox="1"/>
              <p:nvPr/>
            </p:nvSpPr>
            <p:spPr>
              <a:xfrm>
                <a:off x="510250" y="3933225"/>
                <a:ext cx="1088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chemeClr val="dk2"/>
                    </a:solidFill>
                  </a:rPr>
                  <a:t>Mayor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92" name="Google Shape;92;p15"/>
              <p:cNvSpPr txBox="1"/>
              <p:nvPr/>
            </p:nvSpPr>
            <p:spPr>
              <a:xfrm>
                <a:off x="2588950" y="3933225"/>
                <a:ext cx="1088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chemeClr val="dk2"/>
                    </a:solidFill>
                  </a:rPr>
                  <a:t>Us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93" name="Google Shape;93;p15"/>
              <p:cNvSpPr txBox="1"/>
              <p:nvPr/>
            </p:nvSpPr>
            <p:spPr>
              <a:xfrm>
                <a:off x="4452925" y="3933225"/>
                <a:ext cx="10887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sz="1800">
                    <a:solidFill>
                      <a:schemeClr val="dk2"/>
                    </a:solidFill>
                  </a:rPr>
                  <a:t>You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  <p:cxnSp>
          <p:nvCxnSpPr>
            <p:cNvPr id="94" name="Google Shape;94;p15"/>
            <p:cNvCxnSpPr/>
            <p:nvPr/>
          </p:nvCxnSpPr>
          <p:spPr>
            <a:xfrm>
              <a:off x="2385650" y="45639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5" name="Google Shape;95;p15"/>
            <p:cNvCxnSpPr/>
            <p:nvPr/>
          </p:nvCxnSpPr>
          <p:spPr>
            <a:xfrm>
              <a:off x="4443050" y="4563900"/>
              <a:ext cx="510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5500" y="-17775"/>
            <a:ext cx="9144000" cy="8493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913" y="112962"/>
            <a:ext cx="860675" cy="57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1230713" y="37150"/>
            <a:ext cx="73470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NYC311 Service Requests</a:t>
            </a:r>
            <a:endParaRPr sz="38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7089900" y="1161350"/>
            <a:ext cx="2050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NYC Open Data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(“311 Service Requests from 2010 to Present”)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 r="507" b="35220"/>
          <a:stretch/>
        </p:blipFill>
        <p:spPr>
          <a:xfrm>
            <a:off x="220213" y="3307300"/>
            <a:ext cx="8714573" cy="1355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16"/>
          <p:cNvGrpSpPr/>
          <p:nvPr/>
        </p:nvGrpSpPr>
        <p:grpSpPr>
          <a:xfrm>
            <a:off x="7025783" y="2753200"/>
            <a:ext cx="1908980" cy="554100"/>
            <a:chOff x="5077183" y="2753200"/>
            <a:chExt cx="1908980" cy="554100"/>
          </a:xfrm>
        </p:grpSpPr>
        <p:sp>
          <p:nvSpPr>
            <p:cNvPr id="106" name="Google Shape;106;p16"/>
            <p:cNvSpPr txBox="1"/>
            <p:nvPr/>
          </p:nvSpPr>
          <p:spPr>
            <a:xfrm>
              <a:off x="5077183" y="2753200"/>
              <a:ext cx="10221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Total rows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accent5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38.8M</a:t>
              </a:r>
              <a:endParaRPr sz="120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sp>
          <p:nvSpPr>
            <p:cNvPr id="107" name="Google Shape;107;p16"/>
            <p:cNvSpPr txBox="1"/>
            <p:nvPr/>
          </p:nvSpPr>
          <p:spPr>
            <a:xfrm>
              <a:off x="6167163" y="2753200"/>
              <a:ext cx="819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Columns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chemeClr val="accent5"/>
                  </a:solidFill>
                  <a:latin typeface="Roboto Black"/>
                  <a:ea typeface="Roboto Black"/>
                  <a:cs typeface="Roboto Black"/>
                  <a:sym typeface="Roboto Black"/>
                </a:rPr>
                <a:t>41</a:t>
              </a:r>
              <a:endParaRPr sz="1200">
                <a:solidFill>
                  <a:schemeClr val="accent5"/>
                </a:solidFill>
                <a:latin typeface="Roboto Black"/>
                <a:ea typeface="Roboto Black"/>
                <a:cs typeface="Roboto Black"/>
                <a:sym typeface="Roboto Black"/>
              </a:endParaRPr>
            </a:p>
          </p:txBody>
        </p:sp>
        <p:cxnSp>
          <p:nvCxnSpPr>
            <p:cNvPr id="108" name="Google Shape;108;p16"/>
            <p:cNvCxnSpPr/>
            <p:nvPr/>
          </p:nvCxnSpPr>
          <p:spPr>
            <a:xfrm>
              <a:off x="6133113" y="2895150"/>
              <a:ext cx="0" cy="272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  <p:pic>
        <p:nvPicPr>
          <p:cNvPr id="110" name="Google Shape;110;p16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l="944" t="9918" r="678" b="18417"/>
          <a:stretch/>
        </p:blipFill>
        <p:spPr>
          <a:xfrm>
            <a:off x="220237" y="831534"/>
            <a:ext cx="4696124" cy="20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5033213" y="1161338"/>
            <a:ext cx="1939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 platform to</a:t>
            </a:r>
            <a:r>
              <a:rPr lang="fr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collect and resolve non-urgent issues </a:t>
            </a:r>
            <a:r>
              <a:rPr lang="fr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related to NYC public services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-72300" y="4892100"/>
            <a:ext cx="92163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861300" y="233100"/>
            <a:ext cx="54279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preparation</a:t>
            </a:r>
            <a:endParaRPr sz="270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295050" y="2274104"/>
            <a:ext cx="119400" cy="12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7"/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 b="12610"/>
          <a:stretch/>
        </p:blipFill>
        <p:spPr>
          <a:xfrm>
            <a:off x="6902800" y="1070542"/>
            <a:ext cx="643826" cy="6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 descr="Why Does My Business Need to Transform Data? | Blog | Fivetran"/>
          <p:cNvPicPr preferRelativeResize="0"/>
          <p:nvPr/>
        </p:nvPicPr>
        <p:blipFill rotWithShape="1">
          <a:blip r:embed="rId4">
            <a:alphaModFix/>
          </a:blip>
          <a:srcRect l="7787" t="10383" r="7652" b="19690"/>
          <a:stretch/>
        </p:blipFill>
        <p:spPr>
          <a:xfrm>
            <a:off x="861300" y="3265498"/>
            <a:ext cx="2558599" cy="1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042" y="3977954"/>
            <a:ext cx="698400" cy="6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/>
          <p:nvPr/>
        </p:nvCxnSpPr>
        <p:spPr>
          <a:xfrm>
            <a:off x="3339450" y="1335463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reflection endPos="30000" dist="38100" dir="5400000" fadeDir="5400012" sy="-100000" algn="bl" rotWithShape="0"/>
          </a:effectLst>
        </p:spPr>
      </p:cxnSp>
      <p:pic>
        <p:nvPicPr>
          <p:cNvPr id="124" name="Google Shape;12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750" y="1030264"/>
            <a:ext cx="2823700" cy="6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242" y="990017"/>
            <a:ext cx="698400" cy="6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7"/>
          <p:cNvCxnSpPr/>
          <p:nvPr/>
        </p:nvCxnSpPr>
        <p:spPr>
          <a:xfrm>
            <a:off x="5642563" y="1335450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7" name="Google Shape;127;p17"/>
          <p:cNvCxnSpPr/>
          <p:nvPr/>
        </p:nvCxnSpPr>
        <p:spPr>
          <a:xfrm flipH="1">
            <a:off x="3965300" y="1930088"/>
            <a:ext cx="2145600" cy="10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8" name="Google Shape;12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7042" y="3192642"/>
            <a:ext cx="698400" cy="69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7"/>
          <p:cNvCxnSpPr/>
          <p:nvPr/>
        </p:nvCxnSpPr>
        <p:spPr>
          <a:xfrm>
            <a:off x="3709275" y="3538100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3709275" y="4323400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1" name="Google Shape;13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0845" y="3002285"/>
            <a:ext cx="1350999" cy="75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7373" y="4018213"/>
            <a:ext cx="1235750" cy="61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7"/>
          <p:cNvCxnSpPr/>
          <p:nvPr/>
        </p:nvCxnSpPr>
        <p:spPr>
          <a:xfrm>
            <a:off x="6110900" y="3538100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6110900" y="4323400"/>
            <a:ext cx="7023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" name="Google Shape;135;p17"/>
          <p:cNvSpPr txBox="1"/>
          <p:nvPr/>
        </p:nvSpPr>
        <p:spPr>
          <a:xfrm>
            <a:off x="992050" y="1610725"/>
            <a:ext cx="1871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</a:rPr>
              <a:t>2023 records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</a:rPr>
              <a:t>(3.26M rows)</a:t>
            </a:r>
            <a:endParaRPr sz="1200">
              <a:solidFill>
                <a:srgbClr val="999999"/>
              </a:solidFill>
            </a:endParaRPr>
          </a:p>
        </p:txBody>
      </p:sp>
      <p:cxnSp>
        <p:nvCxnSpPr>
          <p:cNvPr id="136" name="Google Shape;136;p17"/>
          <p:cNvCxnSpPr/>
          <p:nvPr/>
        </p:nvCxnSpPr>
        <p:spPr>
          <a:xfrm rot="10800000" flipH="1">
            <a:off x="1497850" y="1588750"/>
            <a:ext cx="859500" cy="7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5FA858D-2F32-9094-D9EF-3BE2B3CA3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3378DF-9157-E931-4AEF-65A52C3A4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75" y="1129335"/>
            <a:ext cx="3394250" cy="3618473"/>
          </a:xfrm>
          <a:prstGeom prst="rect">
            <a:avLst/>
          </a:prstGeom>
        </p:spPr>
      </p:pic>
      <p:sp>
        <p:nvSpPr>
          <p:cNvPr id="154" name="Google Shape;154;p19">
            <a:extLst>
              <a:ext uri="{FF2B5EF4-FFF2-40B4-BE49-F238E27FC236}">
                <a16:creationId xmlns:a16="http://schemas.microsoft.com/office/drawing/2014/main" id="{198CE1E5-1003-6FED-213B-07433E757FE8}"/>
              </a:ext>
            </a:extLst>
          </p:cNvPr>
          <p:cNvSpPr txBox="1"/>
          <p:nvPr/>
        </p:nvSpPr>
        <p:spPr>
          <a:xfrm>
            <a:off x="861300" y="275550"/>
            <a:ext cx="7986274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Insights – Resolution times</a:t>
            </a:r>
            <a:endParaRPr sz="27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5" name="Google Shape;155;p19">
            <a:extLst>
              <a:ext uri="{FF2B5EF4-FFF2-40B4-BE49-F238E27FC236}">
                <a16:creationId xmlns:a16="http://schemas.microsoft.com/office/drawing/2014/main" id="{A1A6D26F-FC61-E9A7-0985-ABF6FF6441C8}"/>
              </a:ext>
            </a:extLst>
          </p:cNvPr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>
            <a:extLst>
              <a:ext uri="{FF2B5EF4-FFF2-40B4-BE49-F238E27FC236}">
                <a16:creationId xmlns:a16="http://schemas.microsoft.com/office/drawing/2014/main" id="{3B1F7E90-0AA4-2090-7E6C-57BCBDE0DA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8297FC-E04F-A113-56DF-3A8BBD5F5DDA}"/>
              </a:ext>
            </a:extLst>
          </p:cNvPr>
          <p:cNvSpPr/>
          <p:nvPr/>
        </p:nvSpPr>
        <p:spPr>
          <a:xfrm>
            <a:off x="5530291" y="2104686"/>
            <a:ext cx="738834" cy="26431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Google Shape;166;p20">
            <a:extLst>
              <a:ext uri="{FF2B5EF4-FFF2-40B4-BE49-F238E27FC236}">
                <a16:creationId xmlns:a16="http://schemas.microsoft.com/office/drawing/2014/main" id="{CD089AE4-0034-76ED-DA06-7AD3DAC17DB5}"/>
              </a:ext>
            </a:extLst>
          </p:cNvPr>
          <p:cNvSpPr txBox="1"/>
          <p:nvPr/>
        </p:nvSpPr>
        <p:spPr>
          <a:xfrm>
            <a:off x="5366985" y="1580751"/>
            <a:ext cx="19518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dirty="0">
                <a:solidFill>
                  <a:schemeClr val="dk2"/>
                </a:solidFill>
              </a:rPr>
              <a:t>of requests</a:t>
            </a:r>
            <a:r>
              <a:rPr lang="fr" sz="900" b="1" dirty="0">
                <a:solidFill>
                  <a:schemeClr val="dk2"/>
                </a:solidFill>
              </a:rPr>
              <a:t> </a:t>
            </a:r>
            <a:r>
              <a:rPr lang="fr" sz="900" dirty="0">
                <a:solidFill>
                  <a:schemeClr val="dk2"/>
                </a:solidFill>
              </a:rPr>
              <a:t>take </a:t>
            </a:r>
            <a:endParaRPr sz="9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 dirty="0">
                <a:solidFill>
                  <a:schemeClr val="dk2"/>
                </a:solidFill>
              </a:rPr>
              <a:t>longer than 48 hours </a:t>
            </a:r>
            <a:r>
              <a:rPr lang="fr" sz="900" dirty="0">
                <a:solidFill>
                  <a:schemeClr val="dk2"/>
                </a:solidFill>
              </a:rPr>
              <a:t>to resolve</a:t>
            </a:r>
            <a:endParaRPr sz="500" dirty="0"/>
          </a:p>
        </p:txBody>
      </p:sp>
      <p:sp>
        <p:nvSpPr>
          <p:cNvPr id="6" name="Google Shape;169;p20">
            <a:extLst>
              <a:ext uri="{FF2B5EF4-FFF2-40B4-BE49-F238E27FC236}">
                <a16:creationId xmlns:a16="http://schemas.microsoft.com/office/drawing/2014/main" id="{24408B4E-7495-2CFC-A6BE-88A1878C1EF2}"/>
              </a:ext>
            </a:extLst>
          </p:cNvPr>
          <p:cNvSpPr txBox="1"/>
          <p:nvPr/>
        </p:nvSpPr>
        <p:spPr>
          <a:xfrm>
            <a:off x="4774785" y="1694601"/>
            <a:ext cx="592200" cy="254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 dirty="0">
                <a:solidFill>
                  <a:schemeClr val="lt1"/>
                </a:solidFill>
              </a:rPr>
              <a:t>32%</a:t>
            </a:r>
            <a:endParaRPr sz="13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9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861300" y="275550"/>
            <a:ext cx="6901052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Insights – Agencies</a:t>
            </a:r>
            <a:endParaRPr sz="27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3" name="Google Shape;143;p18"/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7069250" y="2730225"/>
            <a:ext cx="861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 b="1">
                <a:solidFill>
                  <a:schemeClr val="lt1"/>
                </a:solidFill>
              </a:rPr>
              <a:t>97.62%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6739600" y="1223650"/>
            <a:ext cx="86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</a:rPr>
              <a:t>43.17%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42E4E-D986-642D-FF96-861BA539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42" y="907224"/>
            <a:ext cx="8931647" cy="375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A430C0-2E46-B8D8-7469-55263FB05895}"/>
              </a:ext>
            </a:extLst>
          </p:cNvPr>
          <p:cNvSpPr txBox="1"/>
          <p:nvPr/>
        </p:nvSpPr>
        <p:spPr>
          <a:xfrm>
            <a:off x="7575763" y="1415945"/>
            <a:ext cx="709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/>
              <a:t>43.17%</a:t>
            </a:r>
            <a:endParaRPr lang="fr-F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8D704E-4A3D-C0CD-50E0-0B4604B8E2AB}"/>
              </a:ext>
            </a:extLst>
          </p:cNvPr>
          <p:cNvSpPr txBox="1"/>
          <p:nvPr/>
        </p:nvSpPr>
        <p:spPr>
          <a:xfrm>
            <a:off x="3566159" y="2391921"/>
            <a:ext cx="5373015" cy="180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AC4E"/>
                </a:solidFill>
              </a:rPr>
              <a:t>NYPD </a:t>
            </a:r>
            <a:r>
              <a:rPr lang="en-US" dirty="0">
                <a:solidFill>
                  <a:srgbClr val="00AC4E"/>
                </a:solidFill>
              </a:rPr>
              <a:t>quick to classify, assess &amp; address service requests due to established procedures</a:t>
            </a:r>
            <a:endParaRPr lang="en-US" sz="1400" dirty="0">
              <a:solidFill>
                <a:srgbClr val="00AC4E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dk2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Department of Housing Preservation &amp; Development </a:t>
            </a:r>
            <a:r>
              <a:rPr lang="en-US" dirty="0">
                <a:solidFill>
                  <a:srgbClr val="C00000"/>
                </a:solidFill>
              </a:rPr>
              <a:t>and </a:t>
            </a:r>
            <a:r>
              <a:rPr lang="en-US" b="1" dirty="0">
                <a:solidFill>
                  <a:srgbClr val="C00000"/>
                </a:solidFill>
              </a:rPr>
              <a:t>Department of Sanitation</a:t>
            </a:r>
            <a:r>
              <a:rPr lang="en-US" dirty="0">
                <a:solidFill>
                  <a:srgbClr val="C00000"/>
                </a:solidFill>
              </a:rPr>
              <a:t> face longer response times due to logistical challenges (scheduling inspections &amp; interventions)</a:t>
            </a:r>
            <a:endParaRPr lang="en-US" sz="1400" b="1" dirty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320F41-CDFF-E0E1-F872-339C29B587B8}"/>
              </a:ext>
            </a:extLst>
          </p:cNvPr>
          <p:cNvCxnSpPr>
            <a:cxnSpLocks/>
          </p:cNvCxnSpPr>
          <p:nvPr/>
        </p:nvCxnSpPr>
        <p:spPr>
          <a:xfrm flipV="1">
            <a:off x="4572000" y="1546750"/>
            <a:ext cx="2333549" cy="8965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9367E3F-C513-4B15-0CAC-4751DA0B4D14}"/>
              </a:ext>
            </a:extLst>
          </p:cNvPr>
          <p:cNvCxnSpPr>
            <a:cxnSpLocks/>
          </p:cNvCxnSpPr>
          <p:nvPr/>
        </p:nvCxnSpPr>
        <p:spPr>
          <a:xfrm flipH="1" flipV="1">
            <a:off x="3686424" y="1770278"/>
            <a:ext cx="402772" cy="1402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7A99EB-557F-CA12-C3A4-E43B5322DCFE}"/>
              </a:ext>
            </a:extLst>
          </p:cNvPr>
          <p:cNvCxnSpPr>
            <a:cxnSpLocks/>
          </p:cNvCxnSpPr>
          <p:nvPr/>
        </p:nvCxnSpPr>
        <p:spPr>
          <a:xfrm flipH="1" flipV="1">
            <a:off x="3243636" y="1926184"/>
            <a:ext cx="754975" cy="1593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056B405C-F504-5415-6229-F4C0ADFC2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>
            <a:extLst>
              <a:ext uri="{FF2B5EF4-FFF2-40B4-BE49-F238E27FC236}">
                <a16:creationId xmlns:a16="http://schemas.microsoft.com/office/drawing/2014/main" id="{B2FB002D-D4B0-9823-B3B4-0CE13AF228BB}"/>
              </a:ext>
            </a:extLst>
          </p:cNvPr>
          <p:cNvSpPr txBox="1"/>
          <p:nvPr/>
        </p:nvSpPr>
        <p:spPr>
          <a:xfrm>
            <a:off x="861300" y="275550"/>
            <a:ext cx="4910393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Insights –  Complaint types</a:t>
            </a:r>
            <a:endParaRPr sz="27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3" name="Google Shape;143;p18">
            <a:extLst>
              <a:ext uri="{FF2B5EF4-FFF2-40B4-BE49-F238E27FC236}">
                <a16:creationId xmlns:a16="http://schemas.microsoft.com/office/drawing/2014/main" id="{A609E311-D9B1-A7B9-7B16-1985E2009F28}"/>
              </a:ext>
            </a:extLst>
          </p:cNvPr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>
            <a:extLst>
              <a:ext uri="{FF2B5EF4-FFF2-40B4-BE49-F238E27FC236}">
                <a16:creationId xmlns:a16="http://schemas.microsoft.com/office/drawing/2014/main" id="{C2962EB3-F232-3E31-A3EB-705AC0DC06F5}"/>
              </a:ext>
            </a:extLst>
          </p:cNvPr>
          <p:cNvSpPr txBox="1"/>
          <p:nvPr/>
        </p:nvSpPr>
        <p:spPr>
          <a:xfrm>
            <a:off x="6739600" y="1223650"/>
            <a:ext cx="86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1">
                <a:solidFill>
                  <a:schemeClr val="lt1"/>
                </a:solidFill>
              </a:rPr>
              <a:t>43.17%</a:t>
            </a:r>
            <a:endParaRPr sz="100">
              <a:solidFill>
                <a:schemeClr val="lt1"/>
              </a:solidFill>
            </a:endParaRPr>
          </a:p>
        </p:txBody>
      </p:sp>
      <p:sp>
        <p:nvSpPr>
          <p:cNvPr id="148" name="Google Shape;148;p18">
            <a:extLst>
              <a:ext uri="{FF2B5EF4-FFF2-40B4-BE49-F238E27FC236}">
                <a16:creationId xmlns:a16="http://schemas.microsoft.com/office/drawing/2014/main" id="{6D51D6FB-344C-5561-7189-14967F6707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D2A6E-FF89-D3EB-7E51-34787AD15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85" y="1468278"/>
            <a:ext cx="3870688" cy="339173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76175F-A02B-81AA-4853-A519C42D2FBD}"/>
              </a:ext>
            </a:extLst>
          </p:cNvPr>
          <p:cNvCxnSpPr/>
          <p:nvPr/>
        </p:nvCxnSpPr>
        <p:spPr>
          <a:xfrm>
            <a:off x="4806086" y="973950"/>
            <a:ext cx="0" cy="3886067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1B21156-92A2-3CC0-329F-E272C3196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1" y="1468278"/>
            <a:ext cx="4031622" cy="34322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FB0654-75F1-C0AB-BF28-E5C42BE77B7B}"/>
              </a:ext>
            </a:extLst>
          </p:cNvPr>
          <p:cNvSpPr txBox="1"/>
          <p:nvPr/>
        </p:nvSpPr>
        <p:spPr>
          <a:xfrm>
            <a:off x="62180" y="1160324"/>
            <a:ext cx="45720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B050"/>
                </a:solidFill>
              </a:rPr>
              <a:t>Resolution time &lt; 5 hours</a:t>
            </a:r>
            <a:r>
              <a:rPr lang="en-US" sz="1400" dirty="0">
                <a:solidFill>
                  <a:srgbClr val="00B050"/>
                </a:solidFill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1B8F4F-7E54-6F6F-2D86-D1EBCE467458}"/>
              </a:ext>
            </a:extLst>
          </p:cNvPr>
          <p:cNvSpPr txBox="1"/>
          <p:nvPr/>
        </p:nvSpPr>
        <p:spPr>
          <a:xfrm>
            <a:off x="4359863" y="1160324"/>
            <a:ext cx="4572000" cy="318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C00000"/>
                </a:solidFill>
              </a:rPr>
              <a:t>Resolution time &gt; 48 hours</a:t>
            </a:r>
            <a:r>
              <a:rPr lang="en-US" sz="1400" dirty="0">
                <a:solidFill>
                  <a:srgbClr val="C0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6401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861299" y="275550"/>
            <a:ext cx="6971391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dirty="0">
                <a:solidFill>
                  <a:srgbClr val="1C425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Insights – Problematic record-keeping</a:t>
            </a:r>
            <a:endParaRPr sz="2700" dirty="0">
              <a:solidFill>
                <a:srgbClr val="1C425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64" name="Google Shape;164;p20"/>
          <p:cNvSpPr/>
          <p:nvPr/>
        </p:nvSpPr>
        <p:spPr>
          <a:xfrm flipH="1">
            <a:off x="0" y="357200"/>
            <a:ext cx="861300" cy="4458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87628" y="1073004"/>
            <a:ext cx="1199693" cy="856791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 b="1" dirty="0">
                <a:solidFill>
                  <a:schemeClr val="lt1"/>
                </a:solidFill>
              </a:rPr>
              <a:t>3%</a:t>
            </a:r>
            <a:endParaRPr sz="1000" dirty="0">
              <a:solidFill>
                <a:schemeClr val="lt1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13946" y="1855895"/>
            <a:ext cx="30656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dk2"/>
                </a:solidFill>
              </a:rPr>
              <a:t>of all </a:t>
            </a:r>
            <a:r>
              <a:rPr lang="fr-FR" sz="1600" dirty="0" err="1">
                <a:solidFill>
                  <a:schemeClr val="dk2"/>
                </a:solidFill>
              </a:rPr>
              <a:t>requests</a:t>
            </a:r>
            <a:r>
              <a:rPr lang="fr-FR" sz="1600" dirty="0">
                <a:solidFill>
                  <a:schemeClr val="dk2"/>
                </a:solidFill>
              </a:rPr>
              <a:t> </a:t>
            </a:r>
            <a:r>
              <a:rPr lang="fr" sz="1600" dirty="0">
                <a:solidFill>
                  <a:schemeClr val="dk2"/>
                </a:solidFill>
              </a:rPr>
              <a:t>have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 dirty="0">
                <a:solidFill>
                  <a:schemeClr val="dk2"/>
                </a:solidFill>
              </a:rPr>
              <a:t>negative response times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dirty="0">
                <a:solidFill>
                  <a:schemeClr val="dk2"/>
                </a:solidFill>
              </a:rPr>
              <a:t>due to errors in data entry (!)</a:t>
            </a:r>
            <a:endParaRPr sz="1050" dirty="0"/>
          </a:p>
        </p:txBody>
      </p:sp>
      <p:sp>
        <p:nvSpPr>
          <p:cNvPr id="170" name="Google Shape;17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E6D61-CFE3-E9B5-4099-F700E83F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681" y="1036917"/>
            <a:ext cx="5476302" cy="36887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671</Words>
  <Application>Microsoft Office PowerPoint</Application>
  <PresentationFormat>On-screen Show (16:9)</PresentationFormat>
  <Paragraphs>152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Roboto Black</vt:lpstr>
      <vt:lpstr>Roboto</vt:lpstr>
      <vt:lpstr>Inter</vt:lpstr>
      <vt:lpstr>Inter SemiBold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Ned Chambers</dc:creator>
  <cp:lastModifiedBy>Ned Chambers</cp:lastModifiedBy>
  <cp:revision>30</cp:revision>
  <dcterms:modified xsi:type="dcterms:W3CDTF">2025-03-04T17:01:36Z</dcterms:modified>
</cp:coreProperties>
</file>